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9" r:id="rId2"/>
    <p:sldId id="270" r:id="rId3"/>
    <p:sldId id="271" r:id="rId4"/>
    <p:sldId id="272" r:id="rId5"/>
    <p:sldId id="273" r:id="rId6"/>
    <p:sldId id="274" r:id="rId7"/>
    <p:sldId id="267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относительное число пострадавших от НС на 1000 работающих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2.5</c:v>
                </c:pt>
                <c:pt idx="1">
                  <c:v>2.8</c:v>
                </c:pt>
                <c:pt idx="2">
                  <c:v>2.6</c:v>
                </c:pt>
                <c:pt idx="3">
                  <c:v>2.5</c:v>
                </c:pt>
                <c:pt idx="4">
                  <c:v>2.1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41064"/>
        <c:axId val="118041456"/>
      </c:barChart>
      <c:catAx>
        <c:axId val="11804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041456"/>
        <c:crosses val="autoZero"/>
        <c:auto val="1"/>
        <c:lblAlgn val="ctr"/>
        <c:lblOffset val="100"/>
        <c:noMultiLvlLbl val="0"/>
      </c:catAx>
      <c:valAx>
        <c:axId val="11804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041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209609215514723E-2"/>
          <c:y val="2.8885913053486652E-2"/>
          <c:w val="0.70827488577816666"/>
          <c:h val="0.85541021159597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2.1</c:v>
                </c:pt>
                <c:pt idx="2" formatCode="0.0">
                  <c:v>1.9</c:v>
                </c:pt>
                <c:pt idx="3">
                  <c:v>1.7</c:v>
                </c:pt>
                <c:pt idx="4">
                  <c:v>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3950617283950636E-2"/>
                  <c:y val="-7.88695284782135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604938271605069E-2"/>
                  <c:y val="-1.3144921413035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fld id="{347C25F6-AAC7-40D3-834E-16B048F1879E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2.8</c:v>
                </c:pt>
                <c:pt idx="1">
                  <c:v>2.6</c:v>
                </c:pt>
                <c:pt idx="2">
                  <c:v>2.5</c:v>
                </c:pt>
                <c:pt idx="3">
                  <c:v>2.1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041848"/>
        <c:axId val="189815544"/>
        <c:axId val="0"/>
      </c:bar3DChart>
      <c:catAx>
        <c:axId val="11804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815544"/>
        <c:crosses val="autoZero"/>
        <c:auto val="1"/>
        <c:lblAlgn val="ctr"/>
        <c:lblOffset val="100"/>
        <c:noMultiLvlLbl val="0"/>
      </c:catAx>
      <c:valAx>
        <c:axId val="189815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041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74375425294052"/>
          <c:y val="0.34663902990066042"/>
          <c:w val="0.20299698648780126"/>
          <c:h val="0.28306087464858037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работников прошедших обучение по ОТ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16100</c:v>
                </c:pt>
                <c:pt idx="1">
                  <c:v>18700</c:v>
                </c:pt>
                <c:pt idx="2">
                  <c:v>22500</c:v>
                </c:pt>
                <c:pt idx="3">
                  <c:v>26300</c:v>
                </c:pt>
                <c:pt idx="4">
                  <c:v>27778</c:v>
                </c:pt>
                <c:pt idx="5">
                  <c:v>28900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765904"/>
        <c:axId val="188030752"/>
      </c:lineChart>
      <c:catAx>
        <c:axId val="18876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030752"/>
        <c:crosses val="autoZero"/>
        <c:auto val="1"/>
        <c:lblAlgn val="ctr"/>
        <c:lblOffset val="100"/>
        <c:noMultiLvlLbl val="0"/>
      </c:catAx>
      <c:valAx>
        <c:axId val="18803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765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страхователей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773</c:v>
                </c:pt>
                <c:pt idx="1">
                  <c:v>836</c:v>
                </c:pt>
                <c:pt idx="2">
                  <c:v>747</c:v>
                </c:pt>
                <c:pt idx="3">
                  <c:v>790</c:v>
                </c:pt>
                <c:pt idx="4">
                  <c:v>1219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финансирование предупредительных мер (млн. руб)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288.7</c:v>
                </c:pt>
                <c:pt idx="1">
                  <c:v>304.60000000000002</c:v>
                </c:pt>
                <c:pt idx="2">
                  <c:v>391.2</c:v>
                </c:pt>
                <c:pt idx="3">
                  <c:v>531.79999999999995</c:v>
                </c:pt>
                <c:pt idx="4">
                  <c:v>562.79999999999995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031536"/>
        <c:axId val="188031928"/>
      </c:barChart>
      <c:catAx>
        <c:axId val="18803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031928"/>
        <c:crosses val="autoZero"/>
        <c:auto val="1"/>
        <c:lblAlgn val="ctr"/>
        <c:lblOffset val="100"/>
        <c:noMultiLvlLbl val="0"/>
      </c:catAx>
      <c:valAx>
        <c:axId val="18803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031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израсходовано на мероприятия по ОТ за год (млрд. руб)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5.9189999999999996</c:v>
                </c:pt>
                <c:pt idx="1">
                  <c:v>5.8049999999999997</c:v>
                </c:pt>
                <c:pt idx="2">
                  <c:v>7.5</c:v>
                </c:pt>
                <c:pt idx="3">
                  <c:v>8.75</c:v>
                </c:pt>
                <c:pt idx="4">
                  <c:v>9.2899999999999991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затраты по ОТ на 1 работающего за год (тыс. руб.)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7.3</c:v>
                </c:pt>
                <c:pt idx="1">
                  <c:v>7.7</c:v>
                </c:pt>
                <c:pt idx="2">
                  <c:v>9.1</c:v>
                </c:pt>
                <c:pt idx="3">
                  <c:v>11.8</c:v>
                </c:pt>
                <c:pt idx="4">
                  <c:v>12.5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032320"/>
        <c:axId val="188032712"/>
      </c:lineChart>
      <c:catAx>
        <c:axId val="18803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032712"/>
        <c:crosses val="autoZero"/>
        <c:auto val="1"/>
        <c:lblAlgn val="ctr"/>
        <c:lblOffset val="100"/>
        <c:noMultiLvlLbl val="0"/>
      </c:catAx>
      <c:valAx>
        <c:axId val="1880327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88032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FD649-111B-4E59-B46E-B44E2F4BB3A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4D3B7-56A8-4A40-AC23-4DAC4CC0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4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96E9-13A0-421D-BEF2-598599F01B91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285-2DEC-435C-BE33-F650F808D527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A6B2-7FF9-4743-9C73-897D65E01728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DAD2-3588-4BE8-981D-1264EE966EAF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F26D-EEAB-4A14-B84B-DA1D6D87FEA9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95F-047F-4D2F-81D4-20C404FBE35E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928-AAF1-469B-A8B6-DA5DE1FE8081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416C-428A-474B-A5A5-865986A17BAA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D194-7031-4B4C-8722-F10528DD9601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557-6F71-4AD9-974F-24D623A30076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4B4F-94EC-4778-B11F-F4DCF93670AD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7865-D5BF-474F-8C7F-374F49D4EEC2}" type="datetime1">
              <a:rPr lang="ru-RU" smtClean="0"/>
              <a:t>17.09.2015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 состоянии условий и охраны труда в Свердловской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Алексей Иванович Мельничук – </a:t>
            </a:r>
          </a:p>
          <a:p>
            <a:pPr algn="ctr"/>
            <a:endParaRPr lang="ru-RU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начальник отдела охраны труда и социального партнерства Департамента по труду и занятости населения Свердловской области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Затраты на мероприятия по охране труда за год </a:t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в расчете на 1 работающего в организациях </a:t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0296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30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производственного травматизма 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2179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42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уровня производственного травматизма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в Свердловской области в сравнении с Российской Федерацией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005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848872" cy="5688632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5C68B6-61C2-468F-89AB-4B9F7531AA68}" type="slidenum">
              <a:rPr lang="ru-RU" smtClean="0"/>
              <a:pPr algn="ctr"/>
              <a:t>5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23" y="548680"/>
            <a:ext cx="8270741" cy="58184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Динамика показателей хронической профессиональной заболеваемости по Свердловской области</a:t>
            </a:r>
            <a:endParaRPr lang="ru-RU" sz="2400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519476"/>
            <a:ext cx="7776864" cy="50778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Состояние условий труда в организациях </a:t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16100"/>
              </p:ext>
            </p:extLst>
          </p:nvPr>
        </p:nvGraphicFramePr>
        <p:xfrm>
          <a:off x="500035" y="1285861"/>
          <a:ext cx="8358244" cy="5303809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707131"/>
                <a:gridCol w="1251846"/>
                <a:gridCol w="1233430"/>
                <a:gridCol w="1378540"/>
                <a:gridCol w="1233430"/>
                <a:gridCol w="1305985"/>
                <a:gridCol w="1247882"/>
              </a:tblGrid>
              <a:tr h="99424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годы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Занятые на работах с вредными и (или) опасными условиями труда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под воздействием производственной среды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Тяжести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Напряженности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от общей численности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от общей численности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от общей численности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4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198301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79542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57595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68580" marR="68580" marT="0" marB="0" anchor="ctr"/>
                </a:tc>
              </a:tr>
              <a:tr h="59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210699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88032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57101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/>
                </a:tc>
              </a:tr>
              <a:tr h="59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212226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93052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56570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/>
                </a:tc>
              </a:tr>
              <a:tr h="59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219326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94274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51577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</a:tr>
              <a:tr h="59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237173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99410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37211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Количество работников, прошедших обучение и проверку знаний требований охраны труда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3917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Реализация предупредительных мер по сокращению производственного травматизма и профзаболеваний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5826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179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О состоянии условий и охраны труда в Свердловской области</vt:lpstr>
      <vt:lpstr>Динамика производственного травматизма в  Свердловской области</vt:lpstr>
      <vt:lpstr>Динамика уровня производственного травматизма (Кч) в Свердловской области в сравнении с Российской Федерацией</vt:lpstr>
      <vt:lpstr>Презентация PowerPoint</vt:lpstr>
      <vt:lpstr>Презентация PowerPoint</vt:lpstr>
      <vt:lpstr>Динамика показателей хронической профессиональной заболеваемости по Свердловской области</vt:lpstr>
      <vt:lpstr>Состояние условий труда в организациях  Свердловской области</vt:lpstr>
      <vt:lpstr>Количество работников, прошедших обучение и проверку знаний требований охраны труда</vt:lpstr>
      <vt:lpstr>Реализация предупредительных мер по сокращению производственного травматизма и профзаболеваний</vt:lpstr>
      <vt:lpstr>Затраты на мероприятия по охране труда за год  и в расчете на 1 работающего в организациях  Свердловской области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Мельничук Алексей Иванович</dc:creator>
  <cp:lastModifiedBy>Хузин Ратмир Руминович</cp:lastModifiedBy>
  <cp:revision>73</cp:revision>
  <dcterms:modified xsi:type="dcterms:W3CDTF">2015-09-17T04:01:06Z</dcterms:modified>
</cp:coreProperties>
</file>